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481" autoAdjust="0"/>
    <p:restoredTop sz="65500" autoAdjust="0"/>
  </p:normalViewPr>
  <p:slideViewPr>
    <p:cSldViewPr>
      <p:cViewPr varScale="1">
        <p:scale>
          <a:sx n="122" d="100"/>
          <a:sy n="122" d="100"/>
        </p:scale>
        <p:origin x="-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A62F7-FDE6-4EBA-8431-7B9CB4D852C4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94183-2090-470B-B41A-1C2D213DB756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D1C0D6-4F31-4022-B7B5-8E5FC45CA4E6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5295900" y="3009900"/>
            <a:ext cx="68580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200" b="1" dirty="0" smtClean="0"/>
              <a:t>REACTION</a:t>
            </a:r>
            <a:endParaRPr lang="pt-PT" sz="7200" b="1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ps.science.uva.nl/trec-entity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pt.wikipedia.org/wiki/Lu%C3%ADs_Amado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620000" cy="2305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REACTION Workshop 2011.01.06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Task 2 – Progress Report &amp; Plans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 smtClean="0"/>
              <a:t>Lisbon</a:t>
            </a:r>
            <a:r>
              <a:rPr lang="pt-PT" dirty="0" smtClean="0"/>
              <a:t>, PT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Austin</a:t>
            </a:r>
            <a:r>
              <a:rPr lang="pt-PT" dirty="0" smtClean="0"/>
              <a:t>, TX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Mário J. Silva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err="1" smtClean="0"/>
              <a:t>University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Lisbon</a:t>
            </a:r>
            <a:r>
              <a:rPr lang="pt-PT" dirty="0" smtClean="0"/>
              <a:t>, Portugal</a:t>
            </a:r>
            <a:endParaRPr lang="pt-PT" dirty="0"/>
          </a:p>
        </p:txBody>
      </p:sp>
      <p:pic>
        <p:nvPicPr>
          <p:cNvPr id="16387" name="Picture 3" descr="UTAPortug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528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Prototype: Second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2011</a:t>
            </a:r>
          </a:p>
          <a:p>
            <a:r>
              <a:rPr lang="en-US" dirty="0" smtClean="0"/>
              <a:t>Evaluate and Analyze First Prototype Results</a:t>
            </a:r>
          </a:p>
          <a:p>
            <a:r>
              <a:rPr lang="en-US" dirty="0" smtClean="0"/>
              <a:t>Improved NER and Mapping</a:t>
            </a:r>
          </a:p>
          <a:p>
            <a:pPr lvl="1"/>
            <a:r>
              <a:rPr lang="en-US" dirty="0" smtClean="0"/>
              <a:t>Using machine learning</a:t>
            </a:r>
          </a:p>
          <a:p>
            <a:pPr lvl="2"/>
            <a:r>
              <a:rPr lang="en-US" dirty="0" smtClean="0"/>
              <a:t>Conditional Random Fields</a:t>
            </a:r>
          </a:p>
          <a:p>
            <a:pPr lvl="1"/>
            <a:r>
              <a:rPr lang="en-US" dirty="0" smtClean="0"/>
              <a:t>Information Content</a:t>
            </a:r>
          </a:p>
          <a:p>
            <a:pPr lvl="2"/>
            <a:r>
              <a:rPr lang="en-US" dirty="0" err="1" smtClean="0"/>
              <a:t>FiGO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Prototype: Third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December 2011</a:t>
            </a:r>
          </a:p>
          <a:p>
            <a:r>
              <a:rPr lang="en-US" dirty="0" smtClean="0"/>
              <a:t>Containing Modules for:</a:t>
            </a:r>
          </a:p>
          <a:p>
            <a:pPr lvl="1"/>
            <a:r>
              <a:rPr lang="en-US" dirty="0" smtClean="0"/>
              <a:t>Entity Ranking</a:t>
            </a:r>
          </a:p>
          <a:p>
            <a:pPr lvl="1"/>
            <a:r>
              <a:rPr lang="en-US" dirty="0" smtClean="0"/>
              <a:t>Entity Distillation</a:t>
            </a:r>
          </a:p>
          <a:p>
            <a:pPr lvl="1"/>
            <a:r>
              <a:rPr lang="en-US" dirty="0" smtClean="0"/>
              <a:t>Attribute Selection</a:t>
            </a:r>
          </a:p>
          <a:p>
            <a:pPr lvl="1"/>
            <a:r>
              <a:rPr lang="en-US" dirty="0" smtClean="0"/>
              <a:t>Ontology Extension</a:t>
            </a:r>
          </a:p>
          <a:p>
            <a:r>
              <a:rPr lang="en-US" dirty="0" smtClean="0"/>
              <a:t>Participate in </a:t>
            </a:r>
            <a:r>
              <a:rPr lang="en-US" sz="2800" dirty="0" smtClean="0"/>
              <a:t>TREC (Entity Track)</a:t>
            </a:r>
          </a:p>
          <a:p>
            <a:pPr lvl="1"/>
            <a:r>
              <a:rPr lang="en-US" dirty="0" smtClean="0">
                <a:hlinkClick r:id="rId2"/>
              </a:rPr>
              <a:t>http://ilps.science.uva.nl/trec-entity/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Prototype:  Fourth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2012</a:t>
            </a:r>
          </a:p>
          <a:p>
            <a:r>
              <a:rPr lang="en-US" dirty="0" smtClean="0"/>
              <a:t>Containing Modules for:</a:t>
            </a:r>
          </a:p>
          <a:p>
            <a:pPr lvl="1"/>
            <a:r>
              <a:rPr lang="en-US" dirty="0" smtClean="0"/>
              <a:t>Opinion mining</a:t>
            </a:r>
          </a:p>
          <a:p>
            <a:pPr lvl="2"/>
            <a:r>
              <a:rPr lang="en-US" dirty="0" smtClean="0"/>
              <a:t>Using machine learning to</a:t>
            </a:r>
          </a:p>
          <a:p>
            <a:pPr lvl="2"/>
            <a:r>
              <a:rPr lang="en-US" dirty="0" smtClean="0"/>
              <a:t>Detect and classify opinionated text</a:t>
            </a:r>
          </a:p>
          <a:p>
            <a:pPr lvl="2"/>
            <a:r>
              <a:rPr lang="en-US" dirty="0" smtClean="0"/>
              <a:t>Targeting the identified entities and topics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01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Relationship extraction techniques to support </a:t>
            </a:r>
            <a:r>
              <a:rPr lang="en-US" b="1" dirty="0" smtClean="0"/>
              <a:t>information discovery in journalists’ activities</a:t>
            </a:r>
          </a:p>
          <a:p>
            <a:r>
              <a:rPr lang="en-US" b="1" dirty="0" smtClean="0"/>
              <a:t>Entity Ranking</a:t>
            </a:r>
            <a:r>
              <a:rPr lang="en-US" dirty="0" smtClean="0"/>
              <a:t>: finding the relevant entities for a given topic</a:t>
            </a:r>
          </a:p>
          <a:p>
            <a:r>
              <a:rPr lang="en-US" b="1" dirty="0" smtClean="0"/>
              <a:t>Entity Distillation</a:t>
            </a:r>
            <a:r>
              <a:rPr lang="en-US" dirty="0" smtClean="0"/>
              <a:t>: finding relevant resources for a given entity</a:t>
            </a:r>
          </a:p>
          <a:p>
            <a:r>
              <a:rPr lang="en-US" b="1" dirty="0" smtClean="0"/>
              <a:t>Attribute Selection</a:t>
            </a:r>
            <a:r>
              <a:rPr lang="en-US" dirty="0" smtClean="0"/>
              <a:t>: finding  a list of key aspects to compare and differentiate a given set of entities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556792"/>
            <a:ext cx="4423792" cy="762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Socrates </a:t>
            </a:r>
            <a:r>
              <a:rPr lang="en-US" dirty="0" err="1" smtClean="0">
                <a:solidFill>
                  <a:schemeClr val="tx1"/>
                </a:solidFill>
              </a:rPr>
              <a:t>reuniu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hoje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Braga com </a:t>
            </a:r>
            <a:r>
              <a:rPr lang="en-US" dirty="0" err="1" smtClean="0">
                <a:solidFill>
                  <a:schemeClr val="tx1"/>
                </a:solidFill>
              </a:rPr>
              <a:t>Mesquita</a:t>
            </a:r>
            <a:r>
              <a:rPr lang="en-US" dirty="0" smtClean="0">
                <a:solidFill>
                  <a:schemeClr val="tx1"/>
                </a:solidFill>
              </a:rPr>
              <a:t> Machado e </a:t>
            </a:r>
            <a:r>
              <a:rPr lang="en-US" dirty="0" err="1" smtClean="0">
                <a:solidFill>
                  <a:schemeClr val="tx1"/>
                </a:solidFill>
              </a:rPr>
              <a:t>Firmino</a:t>
            </a:r>
            <a:r>
              <a:rPr lang="en-US" dirty="0" smtClean="0">
                <a:solidFill>
                  <a:schemeClr val="tx1"/>
                </a:solidFill>
              </a:rPr>
              <a:t> Marques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5047928" y="1709192"/>
            <a:ext cx="7620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491880" y="3233192"/>
            <a:ext cx="4756448" cy="106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&lt;PERSON&gt;Socrates&lt;/PERSON&gt;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reuniu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hoje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&lt;LOCAL&gt;Braga&lt;/LOCAL&gt;</a:t>
            </a:r>
            <a:r>
              <a:rPr lang="en-US" dirty="0" smtClean="0">
                <a:solidFill>
                  <a:schemeClr val="tx1"/>
                </a:solidFill>
              </a:rPr>
              <a:t> com</a:t>
            </a:r>
            <a:r>
              <a:rPr lang="en-US" dirty="0" smtClean="0">
                <a:solidFill>
                  <a:srgbClr val="FF0000"/>
                </a:solidFill>
              </a:rPr>
              <a:t> &lt;PERSON&gt;</a:t>
            </a:r>
            <a:r>
              <a:rPr lang="en-US" dirty="0" err="1" smtClean="0">
                <a:solidFill>
                  <a:srgbClr val="FF0000"/>
                </a:solidFill>
              </a:rPr>
              <a:t>Mesquita</a:t>
            </a:r>
            <a:r>
              <a:rPr lang="en-US" dirty="0" smtClean="0">
                <a:solidFill>
                  <a:srgbClr val="FF0000"/>
                </a:solidFill>
              </a:rPr>
              <a:t> Machado&lt;/PERSON&gt;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smtClean="0">
                <a:solidFill>
                  <a:srgbClr val="FF0000"/>
                </a:solidFill>
              </a:rPr>
              <a:t>&lt;PERSON&gt;</a:t>
            </a:r>
            <a:r>
              <a:rPr lang="en-US" dirty="0" err="1" smtClean="0">
                <a:solidFill>
                  <a:srgbClr val="FF0000"/>
                </a:solidFill>
              </a:rPr>
              <a:t>Firmino</a:t>
            </a:r>
            <a:r>
              <a:rPr lang="en-US" dirty="0" smtClean="0">
                <a:solidFill>
                  <a:srgbClr val="FF0000"/>
                </a:solidFill>
              </a:rPr>
              <a:t> Marques&lt;/PERSON&gt;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038528" y="1328192"/>
            <a:ext cx="1600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NER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6724328" y="2623592"/>
            <a:ext cx="457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2411760" y="3501008"/>
            <a:ext cx="7620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5928" y="3233192"/>
            <a:ext cx="1600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Mapping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1009328" y="4604792"/>
            <a:ext cx="457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95536" y="5214392"/>
            <a:ext cx="5033392" cy="106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&lt;POWER id=1&gt;Socrates&lt;/POWER&gt; </a:t>
            </a:r>
            <a:r>
              <a:rPr lang="en-US" dirty="0" err="1" smtClean="0">
                <a:solidFill>
                  <a:schemeClr val="tx1"/>
                </a:solidFill>
              </a:rPr>
              <a:t>reuniu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hoje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&lt;</a:t>
            </a:r>
            <a:r>
              <a:rPr lang="en-US" dirty="0" err="1" smtClean="0">
                <a:solidFill>
                  <a:srgbClr val="00B050"/>
                </a:solidFill>
              </a:rPr>
              <a:t>GeoNetPT</a:t>
            </a:r>
            <a:r>
              <a:rPr lang="en-US" dirty="0" smtClean="0">
                <a:solidFill>
                  <a:srgbClr val="00B050"/>
                </a:solidFill>
              </a:rPr>
              <a:t> id=10&gt;Braga&lt;/</a:t>
            </a:r>
            <a:r>
              <a:rPr lang="en-US" dirty="0" err="1" smtClean="0">
                <a:solidFill>
                  <a:srgbClr val="00B050"/>
                </a:solidFill>
              </a:rPr>
              <a:t>GeoNetPT</a:t>
            </a:r>
            <a:r>
              <a:rPr lang="en-US" dirty="0" smtClean="0">
                <a:solidFill>
                  <a:srgbClr val="00B050"/>
                </a:solidFill>
              </a:rPr>
              <a:t>&gt;</a:t>
            </a:r>
            <a:r>
              <a:rPr lang="en-US" dirty="0" smtClean="0">
                <a:solidFill>
                  <a:schemeClr val="tx1"/>
                </a:solidFill>
              </a:rPr>
              <a:t> com</a:t>
            </a:r>
            <a:r>
              <a:rPr lang="en-US" dirty="0" smtClean="0">
                <a:solidFill>
                  <a:srgbClr val="FF0000"/>
                </a:solidFill>
              </a:rPr>
              <a:t> &lt;POWER id=10&gt;</a:t>
            </a:r>
            <a:r>
              <a:rPr lang="en-US" dirty="0" err="1" smtClean="0">
                <a:solidFill>
                  <a:srgbClr val="FF0000"/>
                </a:solidFill>
              </a:rPr>
              <a:t>Mesquita</a:t>
            </a:r>
            <a:r>
              <a:rPr lang="en-US" dirty="0" smtClean="0">
                <a:solidFill>
                  <a:srgbClr val="FF0000"/>
                </a:solidFill>
              </a:rPr>
              <a:t> Machado&lt;/POWER&gt; </a:t>
            </a:r>
            <a:r>
              <a:rPr lang="en-US" dirty="0" smtClean="0">
                <a:solidFill>
                  <a:schemeClr val="tx1"/>
                </a:solidFill>
              </a:rPr>
              <a:t>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&lt;PERSON&gt;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Firmino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Marques&lt;/PERSON&gt;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581328" y="5519192"/>
            <a:ext cx="646856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Magnetic Disk 18"/>
          <p:cNvSpPr/>
          <p:nvPr/>
        </p:nvSpPr>
        <p:spPr>
          <a:xfrm>
            <a:off x="6588224" y="5085184"/>
            <a:ext cx="1224136" cy="122413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Annotated Corpus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95536" y="1556792"/>
            <a:ext cx="2736304" cy="762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>Voos da CIA em Portugal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067944" y="1340768"/>
            <a:ext cx="16002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Entity Ranking</a:t>
            </a:r>
            <a:endParaRPr lang="en-US" dirty="0"/>
          </a:p>
        </p:txBody>
      </p:sp>
      <p:sp>
        <p:nvSpPr>
          <p:cNvPr id="7" name="Flowchart: Magnetic Disk 6"/>
          <p:cNvSpPr/>
          <p:nvPr/>
        </p:nvSpPr>
        <p:spPr>
          <a:xfrm>
            <a:off x="6588224" y="1340768"/>
            <a:ext cx="1224136" cy="1224136"/>
          </a:xfrm>
          <a:prstGeom prst="flowChartMagneticDisk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Annotated Corpus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3419872" y="1700808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0800000">
            <a:off x="5940152" y="1772816"/>
            <a:ext cx="432048" cy="36004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860032" y="2996952"/>
            <a:ext cx="2952328" cy="762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dirty="0" err="1" smtClean="0">
                <a:solidFill>
                  <a:schemeClr val="tx1"/>
                </a:solidFill>
              </a:rPr>
              <a:t>Luís</a:t>
            </a:r>
            <a:r>
              <a:rPr lang="en-US" dirty="0" smtClean="0">
                <a:solidFill>
                  <a:schemeClr val="tx1"/>
                </a:solidFill>
              </a:rPr>
              <a:t> Amado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José Socrates (Power:1)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 rot="4018130">
            <a:off x="5110219" y="2510104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800000">
            <a:off x="4283968" y="321297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411760" y="2708920"/>
            <a:ext cx="1744216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Entity Distillation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395536" y="4365104"/>
            <a:ext cx="3240360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XVII </a:t>
            </a:r>
            <a:r>
              <a:rPr lang="en-US" dirty="0" err="1" smtClean="0">
                <a:solidFill>
                  <a:schemeClr val="tx1"/>
                </a:solidFill>
              </a:rPr>
              <a:t>Governo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Constitucional</a:t>
            </a:r>
            <a:r>
              <a:rPr lang="en-US" dirty="0" smtClean="0">
                <a:solidFill>
                  <a:schemeClr val="tx1"/>
                </a:solidFill>
              </a:rPr>
              <a:t> (Power:20)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WikiLeaks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 rot="7213051">
            <a:off x="3684153" y="5326452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7112658">
            <a:off x="4923928" y="3889184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851920" y="4293096"/>
            <a:ext cx="1744216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Attribute Selection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1331640" y="5733256"/>
            <a:ext cx="4176464" cy="762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dirty="0" smtClean="0">
                <a:hlinkClick r:id="rId2"/>
              </a:rPr>
              <a:t>http://pt.wikipedia.org/wiki/Luís_Amado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ight Arrow 21"/>
          <p:cNvSpPr/>
          <p:nvPr/>
        </p:nvSpPr>
        <p:spPr>
          <a:xfrm rot="7213051">
            <a:off x="2460017" y="3886292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5652120" y="5949280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300192" y="5517232"/>
            <a:ext cx="1744216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Ontology  Extension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NER</a:t>
            </a:r>
          </a:p>
          <a:p>
            <a:pPr lvl="1"/>
            <a:r>
              <a:rPr lang="pt-BR" dirty="0" smtClean="0"/>
              <a:t>REMBRANDT (Reconhecimento de Entidades Mencionadas Baseado em Relações e ANálise Detalhada do Texto)</a:t>
            </a:r>
          </a:p>
          <a:p>
            <a:r>
              <a:rPr lang="pt-BR" dirty="0" smtClean="0"/>
              <a:t>Mapping (Classification or Grounding)</a:t>
            </a:r>
          </a:p>
          <a:p>
            <a:pPr lvl="1"/>
            <a:r>
              <a:rPr lang="pt-BR" dirty="0" smtClean="0"/>
              <a:t>String Matching Methods</a:t>
            </a:r>
          </a:p>
          <a:p>
            <a:pPr lvl="1"/>
            <a:r>
              <a:rPr lang="pt-BR" dirty="0" smtClean="0"/>
              <a:t>Ontologies: POWER (task 1); </a:t>
            </a:r>
            <a:br>
              <a:rPr lang="pt-BR" dirty="0" smtClean="0"/>
            </a:br>
            <a:r>
              <a:rPr lang="pt-BR" dirty="0" smtClean="0"/>
              <a:t>GeoNetPT; Yahoo! GeoPlanet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87717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787717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27784" y="2667000"/>
            <a:ext cx="3315816" cy="1338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Socrates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reuniu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hoje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Braga</a:t>
            </a:r>
            <a:r>
              <a:rPr lang="en-US" dirty="0" smtClean="0">
                <a:solidFill>
                  <a:schemeClr val="tx1"/>
                </a:solidFill>
              </a:rPr>
              <a:t> com </a:t>
            </a:r>
            <a:r>
              <a:rPr lang="en-US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Mesquita</a:t>
            </a:r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Machado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Firmino</a:t>
            </a:r>
            <a:r>
              <a:rPr lang="en-US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Marques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97197" cy="203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828630"/>
            <a:ext cx="3995936" cy="202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Arrow Connector 24"/>
          <p:cNvCxnSpPr/>
          <p:nvPr/>
        </p:nvCxnSpPr>
        <p:spPr>
          <a:xfrm rot="5400000" flipH="1" flipV="1">
            <a:off x="5220072" y="2276872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H="1">
            <a:off x="5148064" y="3717032"/>
            <a:ext cx="129614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2195736" y="2060848"/>
            <a:ext cx="108012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2627784" y="3861048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25192"/>
            <a:ext cx="3995936" cy="2032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0"/>
            <a:ext cx="396506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Prototype: First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April 2011</a:t>
            </a:r>
          </a:p>
          <a:p>
            <a:r>
              <a:rPr lang="en-US" dirty="0" smtClean="0"/>
              <a:t>To be used in the Web Applications course unit project</a:t>
            </a:r>
          </a:p>
          <a:p>
            <a:r>
              <a:rPr lang="en-US" dirty="0" smtClean="0"/>
              <a:t>What’s missing?</a:t>
            </a:r>
          </a:p>
          <a:p>
            <a:pPr lvl="1"/>
            <a:r>
              <a:rPr lang="en-US" dirty="0" smtClean="0"/>
              <a:t>Mapping</a:t>
            </a:r>
          </a:p>
          <a:p>
            <a:pPr lvl="1"/>
            <a:r>
              <a:rPr lang="en-US" dirty="0" smtClean="0"/>
              <a:t>Interface</a:t>
            </a:r>
          </a:p>
          <a:p>
            <a:pPr lvl="1"/>
            <a:r>
              <a:rPr lang="en-US" dirty="0" smtClean="0"/>
              <a:t>Evaluation</a:t>
            </a:r>
          </a:p>
          <a:p>
            <a:pPr lvl="2"/>
            <a:r>
              <a:rPr lang="en-US" dirty="0" smtClean="0"/>
              <a:t>Precision and recall</a:t>
            </a:r>
          </a:p>
          <a:p>
            <a:pPr lvl="2"/>
            <a:r>
              <a:rPr lang="en-US" dirty="0" smtClean="0"/>
              <a:t>Gold standard (Task 1)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26" name="Picture 2" descr="David Batis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5589240"/>
            <a:ext cx="1524000" cy="114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6750</TotalTime>
  <Words>401</Words>
  <Application>Microsoft Macintosh PowerPoint</Application>
  <PresentationFormat>On-screen Show (4:3)</PresentationFormat>
  <Paragraphs>68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REACTION Workshop 2011.01.06 Task 2 – Progress Report &amp; Plans Lisbon, PT and Austin, TX</vt:lpstr>
      <vt:lpstr>Information Discovery</vt:lpstr>
      <vt:lpstr>Annotation</vt:lpstr>
      <vt:lpstr>Analysis</vt:lpstr>
      <vt:lpstr>First Approach</vt:lpstr>
      <vt:lpstr>Slide 6</vt:lpstr>
      <vt:lpstr>Slide 7</vt:lpstr>
      <vt:lpstr>Slide 8</vt:lpstr>
      <vt:lpstr>Prototype: First Release</vt:lpstr>
      <vt:lpstr>Prototype: Second Release</vt:lpstr>
      <vt:lpstr>Prototype: Third Release</vt:lpstr>
      <vt:lpstr>Prototype:  Fourth Release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Retrieval, Extraction, and Aggregation Computing Technology for Integrating and Organizing News</dc:title>
  <dc:creator>hp</dc:creator>
  <cp:lastModifiedBy>Mário J. Silva</cp:lastModifiedBy>
  <cp:revision>149</cp:revision>
  <dcterms:created xsi:type="dcterms:W3CDTF">2011-01-09T14:08:55Z</dcterms:created>
  <dcterms:modified xsi:type="dcterms:W3CDTF">2011-01-09T14:15:09Z</dcterms:modified>
</cp:coreProperties>
</file>